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0" r:id="rId4"/>
    <p:sldId id="259" r:id="rId5"/>
    <p:sldId id="260" r:id="rId6"/>
    <p:sldId id="294" r:id="rId7"/>
    <p:sldId id="262" r:id="rId8"/>
    <p:sldId id="283" r:id="rId9"/>
    <p:sldId id="282" r:id="rId10"/>
    <p:sldId id="284" r:id="rId11"/>
    <p:sldId id="285" r:id="rId12"/>
    <p:sldId id="293" r:id="rId13"/>
    <p:sldId id="288" r:id="rId14"/>
    <p:sldId id="295" r:id="rId15"/>
    <p:sldId id="296" r:id="rId16"/>
    <p:sldId id="302" r:id="rId17"/>
    <p:sldId id="301" r:id="rId18"/>
    <p:sldId id="292" r:id="rId19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56" autoAdjust="0"/>
    <p:restoredTop sz="94628" autoAdjust="0"/>
  </p:normalViewPr>
  <p:slideViewPr>
    <p:cSldViewPr>
      <p:cViewPr varScale="1">
        <p:scale>
          <a:sx n="78" d="100"/>
          <a:sy n="78" d="100"/>
        </p:scale>
        <p:origin x="126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4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0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0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5BF92EB8-0BDA-4568-A831-E078F268AFC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4" cy="511730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4" cy="511730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61965778-5CB3-4393-AEF7-1D96E1D8F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91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0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0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929C5CC0-E5FF-4465-8A8D-2CB33554002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1730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1730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02A1AB21-EC61-4478-AB58-94E60DC15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3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AB21-EC61-4478-AB58-94E60DC154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1AB21-EC61-4478-AB58-94E60DC154C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9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E3FFA-267C-4E51-A58D-4731ED3399C9}" type="slidenum">
              <a:rPr lang="en-GB" smtClean="0"/>
              <a:t>16</a:t>
            </a:fld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/>
              <a:t>San Antonio Breast Cancer Symposium, December 2018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/>
              <a:t>25/10/2018</a:t>
            </a:r>
          </a:p>
        </p:txBody>
      </p:sp>
    </p:spTree>
    <p:extLst>
      <p:ext uri="{BB962C8B-B14F-4D97-AF65-F5344CB8AC3E}">
        <p14:creationId xmlns:p14="http://schemas.microsoft.com/office/powerpoint/2010/main" val="13856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BA4-93C8-414C-B704-0DB41AAEBB9A}" type="datetime1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4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BB27-6CC4-468C-A220-78FEFF016902}" type="datetime1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3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8EC1-2CDC-4FCE-9145-19D5D8D19DD2}" type="datetime1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33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AAE4-D428-4D2A-B2D1-04B6B0AF1D47}" type="datetime1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9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5648-BA89-4869-94B5-BDDCBF244435}" type="datetime1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6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3BDF-0124-43F3-BB54-568A2BBA4628}" type="datetime1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10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115E-1C33-4A7A-BF12-0C9E291C09BB}" type="datetime1">
              <a:rPr lang="en-GB" smtClean="0"/>
              <a:t>08/11/2023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99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D00-4085-4EB9-A95C-9AA566BC464C}" type="datetime1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0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14C1-0322-4C71-9685-CC83AA8F47E5}" type="datetime1">
              <a:rPr lang="en-GB" smtClean="0"/>
              <a:t>08/11/2023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5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4B77-002A-4661-B58E-713BCEE417F1}" type="datetime1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2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6B81-AB4E-44CB-BABC-8A46897800BC}" type="datetime1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7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0B91-C314-45CF-9D22-AD7ADCCA6C87}" type="datetime1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D8E8C-EC60-4CFE-A25E-32EA00B77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07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480" y="1013488"/>
            <a:ext cx="9324528" cy="2271496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Improvements in outcomes for patients with early breast cancer during the past 20 years</a:t>
            </a:r>
            <a:endParaRPr lang="en-GB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8961" y="3199616"/>
            <a:ext cx="86735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Presenter: Carolyn </a:t>
            </a:r>
            <a:r>
              <a:rPr lang="en-GB" sz="2800" dirty="0"/>
              <a:t>Taylor</a:t>
            </a:r>
          </a:p>
          <a:p>
            <a:pPr algn="ctr"/>
            <a:r>
              <a:rPr lang="en-GB" sz="2800" dirty="0"/>
              <a:t> </a:t>
            </a:r>
          </a:p>
          <a:p>
            <a:pPr algn="ctr"/>
            <a:r>
              <a:rPr lang="en-GB" sz="2800" dirty="0" smtClean="0"/>
              <a:t>Paul </a:t>
            </a:r>
            <a:r>
              <a:rPr lang="en-GB" sz="2800" dirty="0" err="1" smtClean="0"/>
              <a:t>McGale</a:t>
            </a:r>
            <a:r>
              <a:rPr lang="en-GB" sz="2800" dirty="0" smtClean="0"/>
              <a:t>, Jake Probert, John </a:t>
            </a:r>
            <a:r>
              <a:rPr lang="en-GB" sz="2800" dirty="0"/>
              <a:t>Broggio, </a:t>
            </a:r>
            <a:r>
              <a:rPr lang="en-GB" sz="2800" dirty="0" smtClean="0"/>
              <a:t>Jackie </a:t>
            </a:r>
            <a:r>
              <a:rPr lang="en-GB" sz="2800" dirty="0" err="1" smtClean="0"/>
              <a:t>Charman</a:t>
            </a:r>
            <a:r>
              <a:rPr lang="en-GB" sz="2800" dirty="0" smtClean="0"/>
              <a:t>, </a:t>
            </a:r>
            <a:r>
              <a:rPr lang="en-GB" sz="2800" dirty="0"/>
              <a:t>Sarah Darby</a:t>
            </a:r>
            <a:r>
              <a:rPr lang="en-GB" sz="2800" dirty="0" smtClean="0"/>
              <a:t>, Amanda Kerr, Tim Whelan, </a:t>
            </a:r>
          </a:p>
          <a:p>
            <a:pPr algn="ctr"/>
            <a:r>
              <a:rPr lang="en-GB" sz="2800" dirty="0" smtClean="0"/>
              <a:t>David Cutter, </a:t>
            </a:r>
            <a:r>
              <a:rPr lang="en-GB" sz="2800" dirty="0" err="1"/>
              <a:t>Gurdeep</a:t>
            </a:r>
            <a:r>
              <a:rPr lang="en-GB" sz="2800" dirty="0"/>
              <a:t> </a:t>
            </a:r>
            <a:r>
              <a:rPr lang="en-GB" sz="2800" dirty="0" err="1" smtClean="0"/>
              <a:t>Mannu</a:t>
            </a:r>
            <a:r>
              <a:rPr lang="en-GB" sz="2800" dirty="0" smtClean="0"/>
              <a:t>, David </a:t>
            </a:r>
            <a:r>
              <a:rPr lang="en-GB" sz="2800" dirty="0" err="1" smtClean="0"/>
              <a:t>Dodwell</a:t>
            </a:r>
            <a:endParaRPr lang="en-GB" sz="2800" dirty="0"/>
          </a:p>
          <a:p>
            <a:pPr algn="ctr"/>
            <a:endParaRPr lang="en-GB" sz="2800" dirty="0"/>
          </a:p>
        </p:txBody>
      </p:sp>
      <p:pic>
        <p:nvPicPr>
          <p:cNvPr id="6" name="Picture 8" descr="CRUK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5849939"/>
            <a:ext cx="1833562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ox_bra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098" y="5553737"/>
            <a:ext cx="1079902" cy="107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1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655840" cy="8412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3292" y="5696943"/>
            <a:ext cx="1272326" cy="93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991544" y="276196"/>
            <a:ext cx="8229600" cy="192866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100" b="1" dirty="0" smtClean="0">
                <a:latin typeface="+mn-lt"/>
              </a:rPr>
              <a:t>Breast </a:t>
            </a:r>
            <a:r>
              <a:rPr lang="en-GB" sz="4100" b="1" dirty="0">
                <a:latin typeface="+mn-lt"/>
              </a:rPr>
              <a:t>cancer mortality</a:t>
            </a:r>
          </a:p>
          <a:p>
            <a:r>
              <a:rPr lang="en-GB" sz="4100" b="1" dirty="0">
                <a:latin typeface="+mn-lt"/>
              </a:rPr>
              <a:t>Adjusted annual </a:t>
            </a:r>
            <a:r>
              <a:rPr lang="en-GB" sz="4100" b="1" dirty="0" smtClean="0">
                <a:latin typeface="+mn-lt"/>
              </a:rPr>
              <a:t>rates</a:t>
            </a:r>
          </a:p>
          <a:p>
            <a:r>
              <a:rPr lang="en-GB" sz="4100" b="1" dirty="0" smtClean="0">
                <a:solidFill>
                  <a:srgbClr val="FF0000"/>
                </a:solidFill>
                <a:latin typeface="+mn-lt"/>
              </a:rPr>
              <a:t>Calendar year of diagnosis</a:t>
            </a:r>
            <a:endParaRPr lang="en-GB" sz="4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0312" y="476672"/>
            <a:ext cx="2491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Adjusted for:</a:t>
            </a:r>
          </a:p>
          <a:p>
            <a:r>
              <a:rPr lang="en-GB" sz="1400" dirty="0" smtClean="0"/>
              <a:t>- Time since diagnosis</a:t>
            </a:r>
          </a:p>
          <a:p>
            <a:r>
              <a:rPr lang="en-GB" sz="1400" dirty="0" smtClean="0"/>
              <a:t>- Screen detection</a:t>
            </a:r>
          </a:p>
          <a:p>
            <a:r>
              <a:rPr lang="en-GB" sz="1400" dirty="0" smtClean="0"/>
              <a:t>- Tumour size</a:t>
            </a:r>
          </a:p>
          <a:p>
            <a:r>
              <a:rPr lang="en-GB" sz="1400" dirty="0" smtClean="0"/>
              <a:t>- Number of positive nodes</a:t>
            </a:r>
          </a:p>
          <a:p>
            <a:r>
              <a:rPr lang="en-GB" sz="1400" dirty="0" smtClean="0"/>
              <a:t>- Tumour grade</a:t>
            </a:r>
          </a:p>
          <a:p>
            <a:r>
              <a:rPr lang="en-GB" sz="1400" dirty="0" smtClean="0"/>
              <a:t>- Laterality</a:t>
            </a:r>
          </a:p>
          <a:p>
            <a:r>
              <a:rPr lang="en-GB" sz="1400" dirty="0" smtClean="0"/>
              <a:t>- Index of multiple deprivation</a:t>
            </a:r>
          </a:p>
          <a:p>
            <a:r>
              <a:rPr lang="en-GB" sz="1400" dirty="0" smtClean="0"/>
              <a:t>- Region</a:t>
            </a:r>
          </a:p>
          <a:p>
            <a:endParaRPr lang="en-GB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841917"/>
            <a:ext cx="1800200" cy="559153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-24680" y="3027139"/>
            <a:ext cx="12201128" cy="2490093"/>
            <a:chOff x="-35768" y="3027139"/>
            <a:chExt cx="12273136" cy="2562101"/>
          </a:xfrm>
        </p:grpSpPr>
        <p:grpSp>
          <p:nvGrpSpPr>
            <p:cNvPr id="6" name="Group 5"/>
            <p:cNvGrpSpPr/>
            <p:nvPr/>
          </p:nvGrpSpPr>
          <p:grpSpPr>
            <a:xfrm>
              <a:off x="-35768" y="3027139"/>
              <a:ext cx="12217537" cy="2280349"/>
              <a:chOff x="-35768" y="2710402"/>
              <a:chExt cx="12217537" cy="2280349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5768" y="2743185"/>
                <a:ext cx="12217537" cy="2247566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4151784" y="2710402"/>
                <a:ext cx="72008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GB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79376" y="5061266"/>
              <a:ext cx="2016224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300" dirty="0" smtClean="0"/>
                <a:t>1993-  2000-  2005-   2010-</a:t>
              </a:r>
            </a:p>
            <a:p>
              <a:r>
                <a:rPr lang="en-GB" sz="1300" dirty="0" smtClean="0"/>
                <a:t>1999   2004    2009    2015</a:t>
              </a:r>
              <a:endParaRPr lang="en-GB" sz="13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23592" y="5076146"/>
              <a:ext cx="2016224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300" dirty="0" smtClean="0"/>
                <a:t>1993-  2000-  2005-   2010-</a:t>
              </a:r>
            </a:p>
            <a:p>
              <a:r>
                <a:rPr lang="en-GB" sz="1300" dirty="0" smtClean="0"/>
                <a:t>1999   2004    2009    2015</a:t>
              </a:r>
              <a:endParaRPr lang="en-GB" sz="13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7808" y="5061265"/>
              <a:ext cx="2016224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300" dirty="0" smtClean="0"/>
                <a:t>1993-  2000-  2005-   2010-</a:t>
              </a:r>
            </a:p>
            <a:p>
              <a:r>
                <a:rPr lang="en-GB" sz="1300" dirty="0" smtClean="0"/>
                <a:t>1999   2004    2009    2015</a:t>
              </a:r>
              <a:endParaRPr lang="en-GB" sz="13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36724" y="5094049"/>
              <a:ext cx="2016224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300" dirty="0" smtClean="0"/>
                <a:t>1993-  2000-  2005-   2010-</a:t>
              </a:r>
            </a:p>
            <a:p>
              <a:r>
                <a:rPr lang="en-GB" sz="1300" dirty="0" smtClean="0"/>
                <a:t>1999   2004    2009    2015</a:t>
              </a:r>
              <a:endParaRPr lang="en-GB" sz="13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74788" y="5094048"/>
              <a:ext cx="2016224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300" dirty="0" smtClean="0"/>
                <a:t>1993-  2000-  2005-   2010-</a:t>
              </a:r>
            </a:p>
            <a:p>
              <a:r>
                <a:rPr lang="en-GB" sz="1300" dirty="0" smtClean="0"/>
                <a:t>1999   2004    2009    2015</a:t>
              </a:r>
              <a:endParaRPr lang="en-GB" sz="13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221144" y="5096797"/>
              <a:ext cx="2016224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300" dirty="0" smtClean="0"/>
                <a:t>1993-  2000-  2005-   2010-</a:t>
              </a:r>
            </a:p>
            <a:p>
              <a:r>
                <a:rPr lang="en-GB" sz="1300" dirty="0" smtClean="0"/>
                <a:t>1999   2004    2009    2015</a:t>
              </a:r>
              <a:endParaRPr lang="en-GB" sz="1300" dirty="0"/>
            </a:p>
          </p:txBody>
        </p:sp>
      </p:grpSp>
      <p:sp>
        <p:nvSpPr>
          <p:cNvPr id="21" name="TextBox 20"/>
          <p:cNvSpPr txBox="1"/>
          <p:nvPr/>
        </p:nvSpPr>
        <p:spPr>
          <a:xfrm rot="16200000">
            <a:off x="-1654094" y="3618255"/>
            <a:ext cx="356660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Adjusted annual mortality rate %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8738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991544" y="276196"/>
            <a:ext cx="8229600" cy="192866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100" b="1" dirty="0" smtClean="0">
                <a:latin typeface="+mn-lt"/>
              </a:rPr>
              <a:t>Breast </a:t>
            </a:r>
            <a:r>
              <a:rPr lang="en-GB" sz="4100" b="1" dirty="0">
                <a:latin typeface="+mn-lt"/>
              </a:rPr>
              <a:t>cancer mortality</a:t>
            </a:r>
          </a:p>
          <a:p>
            <a:r>
              <a:rPr lang="en-GB" sz="4100" b="1" dirty="0">
                <a:latin typeface="+mn-lt"/>
              </a:rPr>
              <a:t>Adjusted annual </a:t>
            </a:r>
            <a:r>
              <a:rPr lang="en-GB" sz="4100" b="1" dirty="0" smtClean="0">
                <a:latin typeface="+mn-lt"/>
              </a:rPr>
              <a:t>rates</a:t>
            </a:r>
          </a:p>
          <a:p>
            <a:r>
              <a:rPr lang="en-GB" sz="4100" b="1" dirty="0" smtClean="0">
                <a:solidFill>
                  <a:srgbClr val="FF0000"/>
                </a:solidFill>
                <a:latin typeface="+mn-lt"/>
              </a:rPr>
              <a:t>Calendar year of diagnosis</a:t>
            </a:r>
            <a:endParaRPr lang="en-GB" sz="4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57648" y="188640"/>
            <a:ext cx="27343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Adjusted for:</a:t>
            </a:r>
          </a:p>
          <a:p>
            <a:r>
              <a:rPr lang="en-GB" sz="1400" dirty="0" smtClean="0"/>
              <a:t>- Time since diagnosis</a:t>
            </a:r>
          </a:p>
          <a:p>
            <a:r>
              <a:rPr lang="en-GB" sz="1400" dirty="0" smtClean="0"/>
              <a:t>- Age</a:t>
            </a:r>
          </a:p>
          <a:p>
            <a:r>
              <a:rPr lang="en-GB" sz="1400" dirty="0" smtClean="0"/>
              <a:t>- Tumour size</a:t>
            </a:r>
          </a:p>
          <a:p>
            <a:r>
              <a:rPr lang="en-GB" sz="1400" dirty="0" smtClean="0"/>
              <a:t>- Number of positive nodes</a:t>
            </a:r>
          </a:p>
          <a:p>
            <a:r>
              <a:rPr lang="en-GB" sz="1400" dirty="0" smtClean="0"/>
              <a:t>- Tumour grade</a:t>
            </a:r>
          </a:p>
          <a:p>
            <a:r>
              <a:rPr lang="en-GB" sz="1400" dirty="0" smtClean="0"/>
              <a:t>- Laterality</a:t>
            </a:r>
          </a:p>
          <a:p>
            <a:r>
              <a:rPr lang="en-GB" sz="1400" dirty="0" smtClean="0"/>
              <a:t>- Index of multiple deprivation</a:t>
            </a:r>
          </a:p>
          <a:p>
            <a:r>
              <a:rPr lang="en-GB" sz="1400" dirty="0" smtClean="0"/>
              <a:t>- Region</a:t>
            </a:r>
          </a:p>
          <a:p>
            <a:endParaRPr lang="en-GB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469" y="3140968"/>
            <a:ext cx="8773749" cy="2391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525" y="2683704"/>
            <a:ext cx="3305636" cy="4572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52" y="1841917"/>
            <a:ext cx="1800200" cy="5591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51584" y="5224300"/>
            <a:ext cx="266429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1993-   2000-   2005-    2010-</a:t>
            </a:r>
          </a:p>
          <a:p>
            <a:r>
              <a:rPr lang="en-GB" sz="1600" dirty="0" smtClean="0"/>
              <a:t>1999    2004     2009     2015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094865" y="5224299"/>
            <a:ext cx="266429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1993-   2000-   2005-    2010-</a:t>
            </a:r>
          </a:p>
          <a:p>
            <a:r>
              <a:rPr lang="en-GB" sz="1600" dirty="0" smtClean="0"/>
              <a:t>1999    2004     2009     2015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794041" y="5234089"/>
            <a:ext cx="266429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1993-   2000-   2005-    2010-</a:t>
            </a:r>
          </a:p>
          <a:p>
            <a:r>
              <a:rPr lang="en-GB" sz="1600" dirty="0" smtClean="0"/>
              <a:t>1999    2004     2009     2015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068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991544" y="276196"/>
            <a:ext cx="8229600" cy="192866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100" b="1" dirty="0" smtClean="0">
                <a:latin typeface="+mn-lt"/>
              </a:rPr>
              <a:t>Breast </a:t>
            </a:r>
            <a:r>
              <a:rPr lang="en-GB" sz="4100" b="1" dirty="0">
                <a:latin typeface="+mn-lt"/>
              </a:rPr>
              <a:t>cancer mortality</a:t>
            </a:r>
          </a:p>
          <a:p>
            <a:r>
              <a:rPr lang="en-GB" sz="4100" b="1" dirty="0">
                <a:latin typeface="+mn-lt"/>
              </a:rPr>
              <a:t>Adjusted annual </a:t>
            </a:r>
            <a:r>
              <a:rPr lang="en-GB" sz="4100" b="1" dirty="0" smtClean="0">
                <a:latin typeface="+mn-lt"/>
              </a:rPr>
              <a:t>rates</a:t>
            </a:r>
          </a:p>
          <a:p>
            <a:r>
              <a:rPr lang="en-GB" sz="4100" b="1" dirty="0" smtClean="0">
                <a:solidFill>
                  <a:srgbClr val="FF0000"/>
                </a:solidFill>
                <a:latin typeface="+mn-lt"/>
              </a:rPr>
              <a:t>Calendar year of diagnosis</a:t>
            </a:r>
            <a:endParaRPr lang="en-GB" sz="4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68423" y="76410"/>
            <a:ext cx="27343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Adjusted for:</a:t>
            </a:r>
          </a:p>
          <a:p>
            <a:r>
              <a:rPr lang="en-GB" sz="1400" dirty="0" smtClean="0"/>
              <a:t>- Time since diagnosis</a:t>
            </a:r>
          </a:p>
          <a:p>
            <a:r>
              <a:rPr lang="en-GB" sz="1400" dirty="0" smtClean="0"/>
              <a:t>- Age</a:t>
            </a:r>
          </a:p>
          <a:p>
            <a:r>
              <a:rPr lang="en-GB" sz="1400" dirty="0" smtClean="0"/>
              <a:t>- Screen detection</a:t>
            </a:r>
          </a:p>
          <a:p>
            <a:r>
              <a:rPr lang="en-GB" sz="1400" dirty="0" smtClean="0"/>
              <a:t>- Tumour size</a:t>
            </a:r>
          </a:p>
          <a:p>
            <a:r>
              <a:rPr lang="en-GB" sz="1400" dirty="0" smtClean="0"/>
              <a:t>- Number of positive nodes</a:t>
            </a:r>
          </a:p>
          <a:p>
            <a:r>
              <a:rPr lang="en-GB" sz="1400" dirty="0" smtClean="0"/>
              <a:t>- Tumour grade</a:t>
            </a:r>
          </a:p>
          <a:p>
            <a:r>
              <a:rPr lang="en-GB" sz="1400" dirty="0" smtClean="0"/>
              <a:t>- Laterality</a:t>
            </a:r>
          </a:p>
          <a:p>
            <a:r>
              <a:rPr lang="en-GB" sz="1400" dirty="0" smtClean="0"/>
              <a:t>- Index of multiple deprivation</a:t>
            </a:r>
          </a:p>
          <a:p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841917"/>
            <a:ext cx="1800200" cy="5591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258" y="2347488"/>
            <a:ext cx="10012172" cy="410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15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16578" y="116632"/>
            <a:ext cx="8229600" cy="2060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GB" sz="4100" b="1" dirty="0">
                <a:latin typeface="+mn-lt"/>
              </a:rPr>
              <a:t>Breast cancer mortality:</a:t>
            </a:r>
          </a:p>
          <a:p>
            <a:pPr>
              <a:lnSpc>
                <a:spcPct val="120000"/>
              </a:lnSpc>
            </a:pPr>
            <a:r>
              <a:rPr lang="en-GB" sz="4100" b="1" dirty="0">
                <a:latin typeface="+mn-lt"/>
              </a:rPr>
              <a:t>Calendar year of diagnosis</a:t>
            </a:r>
          </a:p>
          <a:p>
            <a:pPr>
              <a:lnSpc>
                <a:spcPct val="120000"/>
              </a:lnSpc>
            </a:pPr>
            <a:r>
              <a:rPr lang="en-GB" sz="3100" dirty="0" smtClean="0">
                <a:latin typeface="+mn-lt"/>
              </a:rPr>
              <a:t>N=512,447</a:t>
            </a:r>
            <a:endParaRPr lang="en-GB" sz="31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2391" y="2170263"/>
            <a:ext cx="808558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   	 Annual				 Cumulative</a:t>
            </a:r>
          </a:p>
          <a:p>
            <a:endParaRPr lang="en-GB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7200" y="6664276"/>
            <a:ext cx="2133600" cy="365125"/>
          </a:xfrm>
        </p:spPr>
        <p:txBody>
          <a:bodyPr/>
          <a:lstStyle/>
          <a:p>
            <a:fld id="{AB3D8E8C-EC60-4CFE-A25E-32EA00B7748C}" type="slidenum">
              <a:rPr lang="en-GB" smtClean="0"/>
              <a:t>13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3145152"/>
            <a:ext cx="11669482" cy="312334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861176" y="5178001"/>
            <a:ext cx="432048" cy="3392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1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14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1554890" y="1745815"/>
            <a:ext cx="8658876" cy="4995553"/>
            <a:chOff x="1554890" y="1415702"/>
            <a:chExt cx="8658876" cy="4995553"/>
          </a:xfrm>
        </p:grpSpPr>
        <p:grpSp>
          <p:nvGrpSpPr>
            <p:cNvPr id="9" name="Group 8"/>
            <p:cNvGrpSpPr/>
            <p:nvPr/>
          </p:nvGrpSpPr>
          <p:grpSpPr>
            <a:xfrm>
              <a:off x="3359696" y="1415702"/>
              <a:ext cx="4848239" cy="4975555"/>
              <a:chOff x="4057321" y="1547753"/>
              <a:chExt cx="3646558" cy="397648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52734" y="2076261"/>
                <a:ext cx="3086531" cy="2705478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1611" y="1547753"/>
                <a:ext cx="3172268" cy="457264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57321" y="2042852"/>
                <a:ext cx="428685" cy="264832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38427" y="4581128"/>
                <a:ext cx="2867425" cy="943107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72264" y="2162783"/>
              <a:ext cx="1741502" cy="6966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54890" y="5200386"/>
              <a:ext cx="2378102" cy="1210869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1236196" y="3447868"/>
            <a:ext cx="2407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Cumulative 5-year breast cancer mortality risk (%)</a:t>
            </a:r>
            <a:endParaRPr lang="en-GB" sz="20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847528" y="-243408"/>
            <a:ext cx="8229600" cy="192866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100" b="1" dirty="0" smtClean="0">
                <a:latin typeface="+mn-lt"/>
              </a:rPr>
              <a:t>Cumulative 5-year breast cancer risks</a:t>
            </a:r>
            <a:endParaRPr lang="en-GB" sz="4100" b="1" dirty="0">
              <a:latin typeface="+mn-lt"/>
            </a:endParaRPr>
          </a:p>
          <a:p>
            <a:r>
              <a:rPr lang="en-GB" sz="4100" b="1" dirty="0" smtClean="0">
                <a:solidFill>
                  <a:srgbClr val="FF0000"/>
                </a:solidFill>
                <a:latin typeface="+mn-lt"/>
              </a:rPr>
              <a:t>Women diagnosed 2010-2015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6224" y="1324800"/>
            <a:ext cx="2304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N=28,892</a:t>
            </a:r>
            <a:endParaRPr lang="en-GB" sz="3000" dirty="0"/>
          </a:p>
        </p:txBody>
      </p:sp>
      <p:sp>
        <p:nvSpPr>
          <p:cNvPr id="17" name="Oval 16"/>
          <p:cNvSpPr/>
          <p:nvPr/>
        </p:nvSpPr>
        <p:spPr>
          <a:xfrm>
            <a:off x="5735960" y="4889969"/>
            <a:ext cx="432048" cy="3392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207568" y="11659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400" y="1586622"/>
            <a:ext cx="10657184" cy="4722699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Data on 500,000 women in England, followed for up to 20 years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Average 5-year risk of dying from breast cancer has fallen from 14% to 5% since the 1990s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For 63% of women diagnosed 2010-2015 risk was &lt;3%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For 5% of women diagnosed 2010-2015 risk was &gt;20%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Most women diagnosed with early invasive breast cancer today can expect to become long-term cancer survivors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86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1504" y="836712"/>
            <a:ext cx="88569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Thanks to </a:t>
            </a:r>
            <a:r>
              <a:rPr lang="en-GB" sz="6000" b="1" dirty="0" smtClean="0"/>
              <a:t>…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200" b="1" dirty="0" smtClean="0"/>
              <a:t>Half a million women in the study</a:t>
            </a:r>
            <a:endParaRPr lang="en-GB" sz="3200" b="1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200" b="1" dirty="0" smtClean="0"/>
              <a:t>Two patient advocates who informed it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200" b="1" dirty="0" smtClean="0"/>
              <a:t>Many researchers in Public Health England and in Oxford Population Health</a:t>
            </a:r>
          </a:p>
          <a:p>
            <a:pPr algn="ctr"/>
            <a:endParaRPr lang="en-GB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361" y="5157191"/>
            <a:ext cx="2775536" cy="119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5189718"/>
            <a:ext cx="1165408" cy="116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C728-E1EF-4F24-B7BA-AFEF67669EF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897928"/>
            <a:ext cx="6696744" cy="18510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760" y="4244807"/>
            <a:ext cx="6734504" cy="209984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703512" y="179969"/>
            <a:ext cx="88323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+mn-lt"/>
              </a:rPr>
              <a:t>Cancer patients can make </a:t>
            </a:r>
            <a:r>
              <a:rPr lang="en-GB" sz="4000" b="1" smtClean="0">
                <a:latin typeface="+mn-lt"/>
              </a:rPr>
              <a:t>a difference …</a:t>
            </a:r>
            <a:endParaRPr lang="en-GB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03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0000" dirty="0" smtClean="0"/>
              <a:t>Questions</a:t>
            </a:r>
            <a:endParaRPr lang="en-GB" sz="1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010" y="2833023"/>
            <a:ext cx="2254192" cy="93610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Breast cancer mortality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89634" y="1728459"/>
            <a:ext cx="3096344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/>
              <a:t>Patient factors</a:t>
            </a:r>
          </a:p>
          <a:p>
            <a:pPr marL="0" indent="0" algn="ctr">
              <a:buNone/>
            </a:pPr>
            <a:endParaRPr lang="en-GB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06833" y="1728459"/>
            <a:ext cx="3386847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/>
              <a:t>Tumour factors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03962" y="2302361"/>
            <a:ext cx="1068984" cy="5306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>
          <a:xfrm flipH="1">
            <a:off x="7176120" y="2232515"/>
            <a:ext cx="1224136" cy="6118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2207568" y="11659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Women with early breast cancer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8587" y="5085184"/>
            <a:ext cx="3870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Big data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2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339692" y="4077072"/>
            <a:ext cx="3268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Long-term follow-up</a:t>
            </a:r>
          </a:p>
        </p:txBody>
      </p:sp>
    </p:spTree>
    <p:extLst>
      <p:ext uri="{BB962C8B-B14F-4D97-AF65-F5344CB8AC3E}">
        <p14:creationId xmlns:p14="http://schemas.microsoft.com/office/powerpoint/2010/main" val="26009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6193" y="1913057"/>
            <a:ext cx="4427013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Women with breast cancer in England. Diagnosed 1993 to </a:t>
            </a:r>
            <a:r>
              <a:rPr lang="en-GB" sz="2000" dirty="0" smtClean="0"/>
              <a:t>2015 </a:t>
            </a:r>
            <a:endParaRPr lang="en-GB" sz="2000" dirty="0"/>
          </a:p>
          <a:p>
            <a:pPr algn="ctr"/>
            <a:r>
              <a:rPr lang="en-GB" sz="2000" dirty="0" smtClean="0"/>
              <a:t>N=783,980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626392" y="2891096"/>
            <a:ext cx="3864159" cy="255454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Other histology/non-invasive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Age &lt;18 or </a:t>
            </a:r>
            <a:r>
              <a:rPr lang="en-GB" sz="2000" dirty="0" smtClean="0"/>
              <a:t>90</a:t>
            </a:r>
            <a:r>
              <a:rPr lang="en-GB" sz="2000" dirty="0"/>
              <a:t>+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Lost to follow-up, died or second cancer within 3 months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Probable metastatic disease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No surgery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Neoadjuvant chemotherapy</a:t>
            </a:r>
          </a:p>
          <a:p>
            <a:pPr algn="ctr"/>
            <a:r>
              <a:rPr lang="en-GB" sz="2000" dirty="0" smtClean="0"/>
              <a:t>N=271,533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689938" y="2401052"/>
            <a:ext cx="173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Exclusions</a:t>
            </a:r>
          </a:p>
        </p:txBody>
      </p:sp>
      <p:cxnSp>
        <p:nvCxnSpPr>
          <p:cNvPr id="10" name="Straight Connector 9"/>
          <p:cNvCxnSpPr>
            <a:stCxn id="6" idx="2"/>
          </p:cNvCxnSpPr>
          <p:nvPr/>
        </p:nvCxnSpPr>
        <p:spPr>
          <a:xfrm flipH="1">
            <a:off x="4173117" y="2928719"/>
            <a:ext cx="16583" cy="1096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186505" y="4024957"/>
            <a:ext cx="2421341" cy="5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09268" y="5445225"/>
            <a:ext cx="4446773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Women received surgery as first treatment for early breast cancer</a:t>
            </a:r>
          </a:p>
          <a:p>
            <a:pPr algn="ctr"/>
            <a:r>
              <a:rPr lang="en-GB" sz="2000" dirty="0" smtClean="0"/>
              <a:t>N=512,447</a:t>
            </a:r>
            <a:endParaRPr lang="en-GB" sz="2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73116" y="4024958"/>
            <a:ext cx="0" cy="14202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8291" y="6381329"/>
            <a:ext cx="2133600" cy="365125"/>
          </a:xfrm>
        </p:spPr>
        <p:txBody>
          <a:bodyPr/>
          <a:lstStyle/>
          <a:p>
            <a:fld id="{AB3D8E8C-EC60-4CFE-A25E-32EA00B7748C}" type="slidenum">
              <a:rPr lang="en-GB" smtClean="0"/>
              <a:t>3</a:t>
            </a:fld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24633" y="260649"/>
            <a:ext cx="7772400" cy="86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Public Health England data </a:t>
            </a:r>
          </a:p>
        </p:txBody>
      </p:sp>
    </p:spTree>
    <p:extLst>
      <p:ext uri="{BB962C8B-B14F-4D97-AF65-F5344CB8AC3E}">
        <p14:creationId xmlns:p14="http://schemas.microsoft.com/office/powerpoint/2010/main" val="375523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6805"/>
            <a:ext cx="9237712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+mn-lt"/>
              </a:rPr>
              <a:t>Women with Early Invasive Breast Cancer 1993-2015</a:t>
            </a:r>
            <a:endParaRPr lang="en-GB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425799"/>
              </p:ext>
            </p:extLst>
          </p:nvPr>
        </p:nvGraphicFramePr>
        <p:xfrm>
          <a:off x="1809494" y="1830706"/>
          <a:ext cx="8496944" cy="2930168"/>
        </p:xfrm>
        <a:graphic>
          <a:graphicData uri="http://schemas.openxmlformats.org/drawingml/2006/table">
            <a:tbl>
              <a:tblPr/>
              <a:tblGrid>
                <a:gridCol w="435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24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 smtClean="0">
                          <a:effectLst/>
                          <a:latin typeface="Calibri"/>
                        </a:rPr>
                        <a:t>Follow-up</a:t>
                      </a:r>
                      <a:endParaRPr lang="en-GB" sz="28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 smtClean="0">
                          <a:effectLst/>
                          <a:latin typeface="Calibri"/>
                        </a:rPr>
                        <a:t>No. women starting follow-up period  </a:t>
                      </a:r>
                      <a:endParaRPr lang="en-GB" sz="28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GB" sz="28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26">
                <a:tc>
                  <a:txBody>
                    <a:bodyPr/>
                    <a:lstStyle/>
                    <a:p>
                      <a:pPr marL="0" lvl="1"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Followed for at least 5 years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300,501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540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u="none" strike="noStrike" dirty="0" smtClean="0"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302">
                <a:tc>
                  <a:txBody>
                    <a:bodyPr/>
                    <a:lstStyle/>
                    <a:p>
                      <a:pPr marL="72000" lvl="1"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10 years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253,661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540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u="none" strike="noStrike" dirty="0" smtClean="0"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26">
                <a:tc>
                  <a:txBody>
                    <a:bodyPr/>
                    <a:lstStyle/>
                    <a:p>
                      <a:pPr marL="72000" lvl="1"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15 years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130,621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540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25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26">
                <a:tc>
                  <a:txBody>
                    <a:bodyPr/>
                    <a:lstStyle/>
                    <a:p>
                      <a:pPr marL="72000" lvl="1"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20 years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effectLst/>
                          <a:latin typeface="Calibri"/>
                        </a:rPr>
                        <a:t>50,570</a:t>
                      </a:r>
                      <a:endParaRPr lang="en-GB" sz="28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540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737486" y="4869160"/>
            <a:ext cx="856895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5852" y="5464829"/>
            <a:ext cx="51624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By end of follow-up (31 Dec 2020)</a:t>
            </a:r>
            <a:endParaRPr lang="en-GB" sz="2800" dirty="0"/>
          </a:p>
          <a:p>
            <a:pPr algn="ctr"/>
            <a:endParaRPr lang="en-GB" sz="1200" dirty="0"/>
          </a:p>
          <a:p>
            <a:r>
              <a:rPr lang="en-GB" sz="2800" dirty="0" smtClean="0"/>
              <a:t>77,975 Breast cancer deaths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16578" y="116632"/>
            <a:ext cx="8229600" cy="2060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GB" sz="4100" b="1" dirty="0">
                <a:latin typeface="+mn-lt"/>
              </a:rPr>
              <a:t>Breast cancer mortality:</a:t>
            </a:r>
          </a:p>
          <a:p>
            <a:pPr>
              <a:lnSpc>
                <a:spcPct val="120000"/>
              </a:lnSpc>
            </a:pPr>
            <a:r>
              <a:rPr lang="en-GB" sz="4100" b="1" dirty="0">
                <a:latin typeface="+mn-lt"/>
              </a:rPr>
              <a:t>Calendar year of diagnosis</a:t>
            </a:r>
          </a:p>
          <a:p>
            <a:pPr>
              <a:lnSpc>
                <a:spcPct val="120000"/>
              </a:lnSpc>
            </a:pPr>
            <a:r>
              <a:rPr lang="en-GB" sz="3100" dirty="0" smtClean="0">
                <a:latin typeface="+mn-lt"/>
              </a:rPr>
              <a:t>N=512,447</a:t>
            </a:r>
            <a:endParaRPr lang="en-GB" sz="31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2391" y="2170263"/>
            <a:ext cx="808558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   	 Annual				 Cumulative</a:t>
            </a:r>
          </a:p>
          <a:p>
            <a:endParaRPr lang="en-GB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7200" y="6664276"/>
            <a:ext cx="2133600" cy="365125"/>
          </a:xfrm>
        </p:spPr>
        <p:txBody>
          <a:bodyPr/>
          <a:lstStyle/>
          <a:p>
            <a:fld id="{AB3D8E8C-EC60-4CFE-A25E-32EA00B7748C}" type="slidenum">
              <a:rPr lang="en-GB" smtClean="0"/>
              <a:t>5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3145152"/>
            <a:ext cx="11669482" cy="31233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53164" y="436827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14%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96200" y="533594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5</a:t>
            </a:r>
            <a:r>
              <a:rPr lang="en-GB" sz="1600" b="1" dirty="0" smtClean="0"/>
              <a:t>%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90845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6</a:t>
            </a:fld>
            <a:endParaRPr lang="en-GB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049345" y="188640"/>
            <a:ext cx="8229600" cy="198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Breast cancer mortality:</a:t>
            </a:r>
          </a:p>
          <a:p>
            <a:r>
              <a:rPr lang="en-GB" sz="4000" b="1" dirty="0">
                <a:latin typeface="+mn-lt"/>
              </a:rPr>
              <a:t>Calendar year of diagnosis</a:t>
            </a:r>
          </a:p>
          <a:p>
            <a:r>
              <a:rPr lang="en-GB" sz="4000" dirty="0" smtClean="0">
                <a:solidFill>
                  <a:srgbClr val="FF0000"/>
                </a:solidFill>
                <a:latin typeface="+mn-lt"/>
              </a:rPr>
              <a:t>Age 50-64 years by screen-detection</a:t>
            </a:r>
            <a:endParaRPr lang="en-GB" sz="3000" dirty="0">
              <a:latin typeface="+mn-lt"/>
            </a:endParaRPr>
          </a:p>
        </p:txBody>
      </p:sp>
      <p:pic>
        <p:nvPicPr>
          <p:cNvPr id="21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1" y="2651961"/>
            <a:ext cx="11903441" cy="3873383"/>
          </a:xfrm>
        </p:spPr>
      </p:pic>
      <p:sp>
        <p:nvSpPr>
          <p:cNvPr id="18" name="TextBox 17"/>
          <p:cNvSpPr txBox="1"/>
          <p:nvPr/>
        </p:nvSpPr>
        <p:spPr>
          <a:xfrm>
            <a:off x="1271464" y="2420888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Screen-detected cancers </a:t>
            </a:r>
          </a:p>
          <a:p>
            <a:pPr algn="ctr"/>
            <a:r>
              <a:rPr lang="en-GB" sz="2800" b="1" dirty="0" smtClean="0"/>
              <a:t>N=99,105</a:t>
            </a:r>
            <a:endParaRPr lang="en-GB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045896" y="2419418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Non-screen-detected cancers </a:t>
            </a:r>
          </a:p>
          <a:p>
            <a:pPr algn="ctr"/>
            <a:r>
              <a:rPr lang="en-GB" sz="2800" b="1" dirty="0" smtClean="0"/>
              <a:t>N=114,936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6607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30400" y="411203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100" b="1" dirty="0">
                <a:latin typeface="+mn-lt"/>
              </a:rPr>
              <a:t>Breast cancer mortality: ER status</a:t>
            </a:r>
          </a:p>
          <a:p>
            <a:r>
              <a:rPr lang="en-GB" sz="3100" dirty="0">
                <a:latin typeface="+mn-lt"/>
              </a:rPr>
              <a:t>N=512,447</a:t>
            </a:r>
          </a:p>
          <a:p>
            <a:endParaRPr lang="en-GB" sz="1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7245" y="1916833"/>
            <a:ext cx="808558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    Annual mortality                       Cumulative mortality</a:t>
            </a:r>
          </a:p>
          <a:p>
            <a:endParaRPr lang="en-GB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E8C-EC60-4CFE-A25E-32EA00B7748C}" type="slidenum">
              <a:rPr lang="en-GB" smtClean="0"/>
              <a:t>7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2577980"/>
            <a:ext cx="11477274" cy="321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991544" y="276196"/>
            <a:ext cx="8229600" cy="158417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100" b="1" dirty="0" smtClean="0">
                <a:latin typeface="+mn-lt"/>
              </a:rPr>
              <a:t>Breast </a:t>
            </a:r>
            <a:r>
              <a:rPr lang="en-GB" sz="4100" b="1" dirty="0">
                <a:latin typeface="+mn-lt"/>
              </a:rPr>
              <a:t>cancer mortality</a:t>
            </a:r>
          </a:p>
          <a:p>
            <a:r>
              <a:rPr lang="en-GB" sz="4100" b="1" dirty="0">
                <a:latin typeface="+mn-lt"/>
              </a:rPr>
              <a:t>Adjusted annual </a:t>
            </a:r>
            <a:r>
              <a:rPr lang="en-GB" sz="4100" b="1" dirty="0" smtClean="0">
                <a:latin typeface="+mn-lt"/>
              </a:rPr>
              <a:t>rates</a:t>
            </a:r>
            <a:endParaRPr lang="en-GB" sz="41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57648" y="312146"/>
            <a:ext cx="2734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Adjusted for:</a:t>
            </a:r>
          </a:p>
          <a:p>
            <a:r>
              <a:rPr lang="en-GB" sz="1400" dirty="0" smtClean="0"/>
              <a:t>- Time since diagnosis</a:t>
            </a:r>
          </a:p>
          <a:p>
            <a:r>
              <a:rPr lang="en-GB" sz="1400" dirty="0" smtClean="0"/>
              <a:t>- Calendar year of diagnosis</a:t>
            </a:r>
          </a:p>
          <a:p>
            <a:r>
              <a:rPr lang="en-GB" sz="1400" dirty="0" smtClean="0"/>
              <a:t>- Age at diagnosis</a:t>
            </a:r>
          </a:p>
          <a:p>
            <a:r>
              <a:rPr lang="en-GB" sz="1400" dirty="0" smtClean="0"/>
              <a:t>- Screen detection</a:t>
            </a:r>
          </a:p>
          <a:p>
            <a:r>
              <a:rPr lang="en-GB" sz="1400" dirty="0" smtClean="0"/>
              <a:t>- Laterality</a:t>
            </a:r>
          </a:p>
          <a:p>
            <a:r>
              <a:rPr lang="en-GB" sz="1400" dirty="0" smtClean="0"/>
              <a:t>- Index of multiple deprivation</a:t>
            </a:r>
          </a:p>
          <a:p>
            <a:r>
              <a:rPr lang="en-GB" sz="1400" dirty="0" smtClean="0"/>
              <a:t>- Region</a:t>
            </a:r>
          </a:p>
          <a:p>
            <a:endParaRPr lang="en-GB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7623" y="2420888"/>
            <a:ext cx="12067049" cy="3984874"/>
            <a:chOff x="0" y="2420888"/>
            <a:chExt cx="12067049" cy="398487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492896"/>
              <a:ext cx="12067049" cy="391286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83432" y="2483314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83832" y="2435804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20336" y="2420888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841917"/>
            <a:ext cx="1800200" cy="5591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16200000">
            <a:off x="2487235" y="3962906"/>
            <a:ext cx="35666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6447675" y="4404246"/>
            <a:ext cx="35666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526105" y="3941317"/>
            <a:ext cx="35666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Adjusted annual mortality rate %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26448" y="6237312"/>
            <a:ext cx="3024336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1-20           21-50            &gt;50</a:t>
            </a:r>
            <a:endParaRPr lang="en-GB" sz="1700" dirty="0"/>
          </a:p>
        </p:txBody>
      </p:sp>
      <p:sp>
        <p:nvSpPr>
          <p:cNvPr id="22" name="TextBox 21"/>
          <p:cNvSpPr txBox="1"/>
          <p:nvPr/>
        </p:nvSpPr>
        <p:spPr>
          <a:xfrm>
            <a:off x="5029224" y="6237311"/>
            <a:ext cx="3371031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0         1 to 3      4 to 9     10 or more</a:t>
            </a:r>
            <a:endParaRPr lang="en-GB" sz="1700" dirty="0"/>
          </a:p>
        </p:txBody>
      </p:sp>
      <p:sp>
        <p:nvSpPr>
          <p:cNvPr id="23" name="TextBox 22"/>
          <p:cNvSpPr txBox="1"/>
          <p:nvPr/>
        </p:nvSpPr>
        <p:spPr>
          <a:xfrm>
            <a:off x="9040141" y="6228790"/>
            <a:ext cx="2994721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Low          Medium          High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7594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991544" y="276196"/>
            <a:ext cx="8229600" cy="158417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100" b="1" dirty="0" smtClean="0">
                <a:latin typeface="+mn-lt"/>
              </a:rPr>
              <a:t>Breast </a:t>
            </a:r>
            <a:r>
              <a:rPr lang="en-GB" sz="4100" b="1" dirty="0">
                <a:latin typeface="+mn-lt"/>
              </a:rPr>
              <a:t>cancer mortality</a:t>
            </a:r>
          </a:p>
          <a:p>
            <a:r>
              <a:rPr lang="en-GB" sz="4100" b="1" dirty="0">
                <a:latin typeface="+mn-lt"/>
              </a:rPr>
              <a:t>Adjusted annual </a:t>
            </a:r>
            <a:r>
              <a:rPr lang="en-GB" sz="4100" b="1" dirty="0" smtClean="0">
                <a:latin typeface="+mn-lt"/>
              </a:rPr>
              <a:t>rates</a:t>
            </a:r>
            <a:endParaRPr lang="en-GB" sz="41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31407" y="276727"/>
            <a:ext cx="2734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Adjusted </a:t>
            </a:r>
            <a:r>
              <a:rPr lang="en-GB" sz="1400" dirty="0"/>
              <a:t>for:</a:t>
            </a:r>
          </a:p>
          <a:p>
            <a:r>
              <a:rPr lang="en-GB" sz="1400" dirty="0"/>
              <a:t>- Time since diagnosis</a:t>
            </a:r>
          </a:p>
          <a:p>
            <a:r>
              <a:rPr lang="en-GB" sz="1400" dirty="0" smtClean="0"/>
              <a:t>- Tumour size</a:t>
            </a:r>
          </a:p>
          <a:p>
            <a:r>
              <a:rPr lang="en-GB" sz="1400" dirty="0" smtClean="0"/>
              <a:t>- Number of positive nodes</a:t>
            </a:r>
          </a:p>
          <a:p>
            <a:r>
              <a:rPr lang="en-GB" sz="1400" dirty="0" smtClean="0"/>
              <a:t>- Tumour grade</a:t>
            </a:r>
          </a:p>
          <a:p>
            <a:r>
              <a:rPr lang="en-GB" sz="1400" dirty="0" smtClean="0"/>
              <a:t>- Laterality</a:t>
            </a:r>
          </a:p>
          <a:p>
            <a:r>
              <a:rPr lang="en-GB" sz="1400" dirty="0" smtClean="0"/>
              <a:t>- Index of multiple deprivation</a:t>
            </a:r>
            <a:endParaRPr lang="en-GB" sz="1400" dirty="0"/>
          </a:p>
          <a:p>
            <a:r>
              <a:rPr lang="en-GB" sz="1400" dirty="0"/>
              <a:t>- Region</a:t>
            </a:r>
          </a:p>
          <a:p>
            <a:endParaRPr lang="en-GB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57549" y="2276872"/>
            <a:ext cx="11424165" cy="4034747"/>
            <a:chOff x="157549" y="2276872"/>
            <a:chExt cx="11424165" cy="403474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7549" y="2405340"/>
              <a:ext cx="11424165" cy="3906279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79376" y="2276872"/>
              <a:ext cx="555376" cy="5040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11824" y="2276872"/>
              <a:ext cx="555376" cy="5040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28248" y="2276872"/>
              <a:ext cx="555376" cy="5040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841917"/>
            <a:ext cx="1800200" cy="5591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9416" y="6053807"/>
            <a:ext cx="3024336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1993-    2000-    2005-     2010-</a:t>
            </a:r>
          </a:p>
          <a:p>
            <a:r>
              <a:rPr lang="en-GB" sz="1700" dirty="0" smtClean="0"/>
              <a:t>1999     2004      2009      2015</a:t>
            </a:r>
            <a:endParaRPr lang="en-GB" sz="1700" dirty="0"/>
          </a:p>
        </p:txBody>
      </p:sp>
      <p:sp>
        <p:nvSpPr>
          <p:cNvPr id="12" name="TextBox 11"/>
          <p:cNvSpPr txBox="1"/>
          <p:nvPr/>
        </p:nvSpPr>
        <p:spPr>
          <a:xfrm>
            <a:off x="4511824" y="6060358"/>
            <a:ext cx="3566606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18-39  40-49  50-64  65-70  71-79  80-89</a:t>
            </a:r>
            <a:endParaRPr lang="en-GB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8786737" y="6053807"/>
            <a:ext cx="3404383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Yes               No           Ineligible</a:t>
            </a:r>
            <a:endParaRPr lang="en-GB" sz="17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526105" y="3941317"/>
            <a:ext cx="35666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Adjusted annual mortality rate %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6154708" y="3941317"/>
            <a:ext cx="35666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321734" y="4115306"/>
            <a:ext cx="35666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849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698</Words>
  <Application>Microsoft Office PowerPoint</Application>
  <PresentationFormat>Widescreen</PresentationFormat>
  <Paragraphs>182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Improvements in outcomes for patients with early breast cancer during the past 20 years</vt:lpstr>
      <vt:lpstr>PowerPoint Presentation</vt:lpstr>
      <vt:lpstr>PowerPoint Presentation</vt:lpstr>
      <vt:lpstr>Women with Early Invasive Breast Cancer 1993-2015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Twenty-five year risks of breast cancer mortality in 500,000 women</dc:title>
  <dc:creator>Carolyn Taylor</dc:creator>
  <cp:lastModifiedBy>Carolyn Taylor</cp:lastModifiedBy>
  <cp:revision>107</cp:revision>
  <cp:lastPrinted>2020-01-17T12:49:44Z</cp:lastPrinted>
  <dcterms:created xsi:type="dcterms:W3CDTF">2019-12-11T14:16:38Z</dcterms:created>
  <dcterms:modified xsi:type="dcterms:W3CDTF">2023-11-08T17:34:43Z</dcterms:modified>
</cp:coreProperties>
</file>